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75" r:id="rId8"/>
    <p:sldId id="261" r:id="rId9"/>
    <p:sldId id="260" r:id="rId10"/>
    <p:sldId id="264" r:id="rId11"/>
    <p:sldId id="265" r:id="rId12"/>
    <p:sldId id="266" r:id="rId13"/>
    <p:sldId id="273" r:id="rId14"/>
    <p:sldId id="274" r:id="rId15"/>
    <p:sldId id="272" r:id="rId16"/>
    <p:sldId id="276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68D8-3744-4EB8-B36D-97E7D4C86844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924B-6A3A-497C-95B7-BBB707245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68D8-3744-4EB8-B36D-97E7D4C86844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924B-6A3A-497C-95B7-BBB707245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68D8-3744-4EB8-B36D-97E7D4C86844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924B-6A3A-497C-95B7-BBB707245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68D8-3744-4EB8-B36D-97E7D4C86844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924B-6A3A-497C-95B7-BBB707245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68D8-3744-4EB8-B36D-97E7D4C86844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924B-6A3A-497C-95B7-BBB707245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68D8-3744-4EB8-B36D-97E7D4C86844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924B-6A3A-497C-95B7-BBB707245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68D8-3744-4EB8-B36D-97E7D4C86844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924B-6A3A-497C-95B7-BBB707245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68D8-3744-4EB8-B36D-97E7D4C86844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924B-6A3A-497C-95B7-BBB707245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68D8-3744-4EB8-B36D-97E7D4C86844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924B-6A3A-497C-95B7-BBB707245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68D8-3744-4EB8-B36D-97E7D4C86844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924B-6A3A-497C-95B7-BBB707245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68D8-3744-4EB8-B36D-97E7D4C86844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924B-6A3A-497C-95B7-BBB707245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A68D8-3744-4EB8-B36D-97E7D4C86844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2924B-6A3A-497C-95B7-BBB7072454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forum.materinstvo.ru/uploads/1232043308/post-50393-1232046682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http://forum.materinstvo.ru/uploads/1232043308/post-50393-1232046682.pn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materinstvo.ru/uploads/1232043308/post-50393-1232046682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forum.materinstvo.ru/uploads/1232043308/post-50393-1232046682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lipart.org/people/hector%20gomez/1296691561.svg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um.materinstvo.ru/uploads/1232043308/post-50393-1232046682.png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forum.materinstvo.ru/uploads/1232043308/post-50393-1232046682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newzz.in.ua/uploads/posts/2011-03/1299701486_d279ab537b92b267082674d8e1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4 из 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240364"/>
            <a:ext cx="7488956" cy="561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Картинка 63 из 534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32656"/>
            <a:ext cx="2162558" cy="295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а 4 из 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 txBox="1">
            <a:spLocks/>
          </p:cNvSpPr>
          <p:nvPr/>
        </p:nvSpPr>
        <p:spPr>
          <a:xfrm>
            <a:off x="357188" y="1785938"/>
            <a:ext cx="3714750" cy="4525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Одежда космонавта -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скафандр.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Его космонавты     надевают при запуске и спуске ракеты, когда выходят в открытый космос.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29125" y="428625"/>
            <a:ext cx="4500563" cy="600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а 4 из 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76375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260648"/>
            <a:ext cx="3312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Космонавт Леонов – 18 марта 1965года впервые вышел в открытый космос и находился вне корабля 20 минут.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а 4 из 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500" y="214313"/>
            <a:ext cx="8229600" cy="79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Что едят космонавты?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00688" y="1714500"/>
            <a:ext cx="3238500" cy="2428875"/>
          </a:xfrm>
          <a:prstGeom prst="rect">
            <a:avLst/>
          </a:prstGeom>
          <a:noFill/>
        </p:spPr>
      </p:pic>
      <p:sp>
        <p:nvSpPr>
          <p:cNvPr id="7" name="Содержимое 8"/>
          <p:cNvSpPr txBox="1">
            <a:spLocks/>
          </p:cNvSpPr>
          <p:nvPr/>
        </p:nvSpPr>
        <p:spPr>
          <a:xfrm>
            <a:off x="0" y="5357813"/>
            <a:ext cx="8786813" cy="128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Едят космонавты продукты питания, которые хранятся в консервированном виде. Перед использованием консервы и тюбики разогревают, а пакеты с первым и вторым блюдами, разводят водой.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1214438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Картинка 4 из 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EFEF2D"/>
                </a:solidFill>
                <a:latin typeface="Monotype Corsiva" pitchFamily="66" charset="0"/>
              </a:rPr>
              <a:t>Солнечная система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 cstate="print"/>
          <a:srcRect l="2521"/>
          <a:stretch>
            <a:fillRect/>
          </a:stretch>
        </p:blipFill>
        <p:spPr bwMode="auto">
          <a:xfrm>
            <a:off x="250825" y="1333500"/>
            <a:ext cx="856932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Картинка 4 из 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7" descr="меркур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844675"/>
            <a:ext cx="766762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50825" y="2781300"/>
            <a:ext cx="2009775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Меркурий</a:t>
            </a:r>
          </a:p>
        </p:txBody>
      </p:sp>
      <p:pic>
        <p:nvPicPr>
          <p:cNvPr id="7172" name="Picture 4" descr="вене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5157788"/>
            <a:ext cx="10366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684213" y="6165850"/>
            <a:ext cx="1476375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Венера</a:t>
            </a:r>
          </a:p>
        </p:txBody>
      </p:sp>
      <p:pic>
        <p:nvPicPr>
          <p:cNvPr id="7174" name="Picture 9" descr="зем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1844675"/>
            <a:ext cx="11525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3851275" y="2781300"/>
            <a:ext cx="121920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6200000" algn="ctr" rotWithShape="0">
                    <a:srgbClr val="868686"/>
                  </a:outerShdw>
                </a:effectLst>
                <a:latin typeface="Arial"/>
                <a:cs typeface="Arial"/>
              </a:rPr>
              <a:t>Земля</a:t>
            </a:r>
          </a:p>
        </p:txBody>
      </p:sp>
      <p:pic>
        <p:nvPicPr>
          <p:cNvPr id="7176" name="Picture 6" descr="мар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3573463"/>
            <a:ext cx="9366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1042988" y="4508500"/>
            <a:ext cx="100012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2700" dir="5400000" algn="ctr" rotWithShape="0">
                    <a:srgbClr val="868686"/>
                  </a:outerShdw>
                </a:effectLst>
                <a:latin typeface="Arial"/>
                <a:cs typeface="Arial"/>
              </a:rPr>
              <a:t>Марс</a:t>
            </a:r>
          </a:p>
        </p:txBody>
      </p:sp>
      <p:pic>
        <p:nvPicPr>
          <p:cNvPr id="7178" name="Picture 8" descr="самая большая планета Солн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10028"/>
              </a:clrFrom>
              <a:clrTo>
                <a:srgbClr val="01002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3500438"/>
            <a:ext cx="2947987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WordArt 14"/>
          <p:cNvSpPr>
            <a:spLocks noChangeArrowheads="1" noChangeShapeType="1" noTextEdit="1"/>
          </p:cNvSpPr>
          <p:nvPr/>
        </p:nvSpPr>
        <p:spPr bwMode="auto">
          <a:xfrm>
            <a:off x="3708400" y="6391275"/>
            <a:ext cx="15049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Юпитер</a:t>
            </a:r>
          </a:p>
        </p:txBody>
      </p:sp>
      <p:pic>
        <p:nvPicPr>
          <p:cNvPr id="7180" name="Picture 2" descr="самая большая юпите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7750" y="2938463"/>
            <a:ext cx="1746250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WordArt 15"/>
          <p:cNvSpPr>
            <a:spLocks noChangeArrowheads="1" noChangeShapeType="1" noTextEdit="1"/>
          </p:cNvSpPr>
          <p:nvPr/>
        </p:nvSpPr>
        <p:spPr bwMode="auto">
          <a:xfrm>
            <a:off x="7019925" y="6165850"/>
            <a:ext cx="137160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2700" dir="108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Сатурн</a:t>
            </a:r>
          </a:p>
        </p:txBody>
      </p:sp>
      <p:pic>
        <p:nvPicPr>
          <p:cNvPr id="7182" name="Picture 3" descr="уран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725" y="2781300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2" name="WordArt 16"/>
          <p:cNvSpPr>
            <a:spLocks noChangeArrowheads="1" noChangeShapeType="1" noTextEdit="1"/>
          </p:cNvSpPr>
          <p:nvPr/>
        </p:nvSpPr>
        <p:spPr bwMode="auto">
          <a:xfrm>
            <a:off x="5867400" y="5013325"/>
            <a:ext cx="94297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Уран</a:t>
            </a:r>
          </a:p>
        </p:txBody>
      </p:sp>
      <p:pic>
        <p:nvPicPr>
          <p:cNvPr id="7184" name="Picture 5" descr="нептун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288" y="692150"/>
            <a:ext cx="143668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3" name="WordArt 17"/>
          <p:cNvSpPr>
            <a:spLocks noChangeArrowheads="1" noChangeShapeType="1" noTextEdit="1"/>
          </p:cNvSpPr>
          <p:nvPr/>
        </p:nvSpPr>
        <p:spPr bwMode="auto">
          <a:xfrm>
            <a:off x="7451725" y="2276475"/>
            <a:ext cx="136207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2700" dir="108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Нептун</a:t>
            </a:r>
          </a:p>
        </p:txBody>
      </p:sp>
      <p:sp>
        <p:nvSpPr>
          <p:cNvPr id="7186" name="WordArt 27"/>
          <p:cNvSpPr>
            <a:spLocks noChangeArrowheads="1" noChangeShapeType="1" noTextEdit="1"/>
          </p:cNvSpPr>
          <p:nvPr/>
        </p:nvSpPr>
        <p:spPr bwMode="auto">
          <a:xfrm>
            <a:off x="755650" y="1989138"/>
            <a:ext cx="2286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7187" name="WordArt 28"/>
          <p:cNvSpPr>
            <a:spLocks noChangeArrowheads="1" noChangeShapeType="1" noTextEdit="1"/>
          </p:cNvSpPr>
          <p:nvPr/>
        </p:nvSpPr>
        <p:spPr bwMode="auto">
          <a:xfrm>
            <a:off x="900113" y="5445125"/>
            <a:ext cx="2286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7188" name="WordArt 29"/>
          <p:cNvSpPr>
            <a:spLocks noChangeArrowheads="1" noChangeShapeType="1" noTextEdit="1"/>
          </p:cNvSpPr>
          <p:nvPr/>
        </p:nvSpPr>
        <p:spPr bwMode="auto">
          <a:xfrm>
            <a:off x="3348038" y="2133600"/>
            <a:ext cx="2286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7189" name="WordArt 30"/>
          <p:cNvSpPr>
            <a:spLocks noChangeArrowheads="1" noChangeShapeType="1" noTextEdit="1"/>
          </p:cNvSpPr>
          <p:nvPr/>
        </p:nvSpPr>
        <p:spPr bwMode="auto">
          <a:xfrm>
            <a:off x="755650" y="3789363"/>
            <a:ext cx="2286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7190" name="WordArt 31"/>
          <p:cNvSpPr>
            <a:spLocks noChangeArrowheads="1" noChangeShapeType="1" noTextEdit="1"/>
          </p:cNvSpPr>
          <p:nvPr/>
        </p:nvSpPr>
        <p:spPr bwMode="auto">
          <a:xfrm>
            <a:off x="3924300" y="4941888"/>
            <a:ext cx="2286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7191" name="WordArt 32"/>
          <p:cNvSpPr>
            <a:spLocks noChangeArrowheads="1" noChangeShapeType="1" noTextEdit="1"/>
          </p:cNvSpPr>
          <p:nvPr/>
        </p:nvSpPr>
        <p:spPr bwMode="auto">
          <a:xfrm>
            <a:off x="7596188" y="3789363"/>
            <a:ext cx="2286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7192" name="WordArt 33"/>
          <p:cNvSpPr>
            <a:spLocks noChangeArrowheads="1" noChangeShapeType="1" noTextEdit="1"/>
          </p:cNvSpPr>
          <p:nvPr/>
        </p:nvSpPr>
        <p:spPr bwMode="auto">
          <a:xfrm>
            <a:off x="6011863" y="3429000"/>
            <a:ext cx="2286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7193" name="WordArt 34"/>
          <p:cNvSpPr>
            <a:spLocks noChangeArrowheads="1" noChangeShapeType="1" noTextEdit="1"/>
          </p:cNvSpPr>
          <p:nvPr/>
        </p:nvSpPr>
        <p:spPr bwMode="auto">
          <a:xfrm>
            <a:off x="8027988" y="1125538"/>
            <a:ext cx="2286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7194" name="Text Box 37"/>
          <p:cNvSpPr txBox="1">
            <a:spLocks noChangeArrowheads="1"/>
          </p:cNvSpPr>
          <p:nvPr/>
        </p:nvSpPr>
        <p:spPr bwMode="auto">
          <a:xfrm>
            <a:off x="562478" y="188913"/>
            <a:ext cx="72300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EFEF2D"/>
                </a:solidFill>
                <a:latin typeface="Times New Roman" pitchFamily="18" charset="0"/>
                <a:cs typeface="Times New Roman" pitchFamily="18" charset="0"/>
              </a:rPr>
              <a:t>Расположите числа в порядке возрастания </a:t>
            </a:r>
          </a:p>
          <a:p>
            <a:pPr algn="ctr"/>
            <a:r>
              <a:rPr lang="ru-RU" sz="2800" b="1" dirty="0">
                <a:solidFill>
                  <a:srgbClr val="EFEF2D"/>
                </a:solidFill>
                <a:latin typeface="Times New Roman" pitchFamily="18" charset="0"/>
                <a:cs typeface="Times New Roman" pitchFamily="18" charset="0"/>
              </a:rPr>
              <a:t>и узнаете порядок расположения </a:t>
            </a:r>
          </a:p>
          <a:p>
            <a:pPr algn="ctr"/>
            <a:r>
              <a:rPr lang="ru-RU" sz="2800" b="1" dirty="0">
                <a:solidFill>
                  <a:srgbClr val="EFEF2D"/>
                </a:solidFill>
                <a:latin typeface="Times New Roman" pitchFamily="18" charset="0"/>
                <a:cs typeface="Times New Roman" pitchFamily="18" charset="0"/>
              </a:rPr>
              <a:t>планет в Солнечной системе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  <p:bldP spid="4107" grpId="0" animBg="1"/>
      <p:bldP spid="4108" grpId="0" animBg="1"/>
      <p:bldP spid="4109" grpId="0" animBg="1"/>
      <p:bldP spid="4110" grpId="0" animBg="1"/>
      <p:bldP spid="4111" grpId="0" animBg="1"/>
      <p:bldP spid="4112" grpId="0" animBg="1"/>
      <p:bldP spid="41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3" descr="Картинка 4 из 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9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313"/>
            <a:ext cx="8893175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971800" y="3244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4" name="WordArt 10"/>
          <p:cNvSpPr>
            <a:spLocks noChangeArrowheads="1" noChangeShapeType="1" noTextEdit="1"/>
          </p:cNvSpPr>
          <p:nvPr/>
        </p:nvSpPr>
        <p:spPr bwMode="auto">
          <a:xfrm>
            <a:off x="1187450" y="3284538"/>
            <a:ext cx="792163" cy="1147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</a:t>
            </a:r>
          </a:p>
        </p:txBody>
      </p:sp>
      <p:sp>
        <p:nvSpPr>
          <p:cNvPr id="5125" name="WordArt 11"/>
          <p:cNvSpPr>
            <a:spLocks noChangeArrowheads="1" noChangeShapeType="1" noTextEdit="1"/>
          </p:cNvSpPr>
          <p:nvPr/>
        </p:nvSpPr>
        <p:spPr bwMode="auto">
          <a:xfrm>
            <a:off x="2627313" y="4652963"/>
            <a:ext cx="57626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е</a:t>
            </a:r>
          </a:p>
        </p:txBody>
      </p:sp>
      <p:sp>
        <p:nvSpPr>
          <p:cNvPr id="5126" name="WordArt 12"/>
          <p:cNvSpPr>
            <a:spLocks noChangeArrowheads="1" noChangeShapeType="1" noTextEdit="1"/>
          </p:cNvSpPr>
          <p:nvPr/>
        </p:nvSpPr>
        <p:spPr bwMode="auto">
          <a:xfrm>
            <a:off x="4284663" y="3500438"/>
            <a:ext cx="71913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</a:t>
            </a:r>
          </a:p>
        </p:txBody>
      </p:sp>
      <p:sp>
        <p:nvSpPr>
          <p:cNvPr id="5127" name="WordArt 13"/>
          <p:cNvSpPr>
            <a:spLocks noChangeArrowheads="1" noChangeShapeType="1" noTextEdit="1"/>
          </p:cNvSpPr>
          <p:nvPr/>
        </p:nvSpPr>
        <p:spPr bwMode="auto">
          <a:xfrm>
            <a:off x="6156325" y="4724400"/>
            <a:ext cx="5762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л</a:t>
            </a:r>
          </a:p>
        </p:txBody>
      </p:sp>
      <p:sp>
        <p:nvSpPr>
          <p:cNvPr id="5128" name="WordArt 14"/>
          <p:cNvSpPr>
            <a:spLocks noChangeArrowheads="1" noChangeShapeType="1" noTextEdit="1"/>
          </p:cNvSpPr>
          <p:nvPr/>
        </p:nvSpPr>
        <p:spPr bwMode="auto">
          <a:xfrm>
            <a:off x="7812088" y="3573463"/>
            <a:ext cx="57626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я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827088" y="3141663"/>
            <a:ext cx="1511300" cy="1512887"/>
            <a:chOff x="4649" y="1117"/>
            <a:chExt cx="952" cy="953"/>
          </a:xfrm>
        </p:grpSpPr>
        <p:sp>
          <p:nvSpPr>
            <p:cNvPr id="5144" name="AutoShape 9"/>
            <p:cNvSpPr>
              <a:spLocks noChangeArrowheads="1"/>
            </p:cNvSpPr>
            <p:nvPr/>
          </p:nvSpPr>
          <p:spPr bwMode="auto">
            <a:xfrm>
              <a:off x="4649" y="1117"/>
              <a:ext cx="952" cy="953"/>
            </a:xfrm>
            <a:prstGeom prst="star16">
              <a:avLst>
                <a:gd name="adj" fmla="val 37500"/>
              </a:avLst>
            </a:prstGeom>
            <a:solidFill>
              <a:srgbClr val="EFEF2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800" b="1"/>
            </a:p>
          </p:txBody>
        </p:sp>
        <p:sp>
          <p:nvSpPr>
            <p:cNvPr id="5145" name="Text Box 22"/>
            <p:cNvSpPr txBox="1">
              <a:spLocks noChangeArrowheads="1"/>
            </p:cNvSpPr>
            <p:nvPr/>
          </p:nvSpPr>
          <p:spPr bwMode="auto">
            <a:xfrm>
              <a:off x="4967" y="1344"/>
              <a:ext cx="33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 b="1"/>
                <a:t>5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851275" y="3213100"/>
            <a:ext cx="1511300" cy="1512888"/>
            <a:chOff x="385" y="527"/>
            <a:chExt cx="952" cy="953"/>
          </a:xfrm>
        </p:grpSpPr>
        <p:sp>
          <p:nvSpPr>
            <p:cNvPr id="5142" name="AutoShape 4"/>
            <p:cNvSpPr>
              <a:spLocks noChangeArrowheads="1"/>
            </p:cNvSpPr>
            <p:nvPr/>
          </p:nvSpPr>
          <p:spPr bwMode="auto">
            <a:xfrm>
              <a:off x="385" y="527"/>
              <a:ext cx="952" cy="953"/>
            </a:xfrm>
            <a:prstGeom prst="star16">
              <a:avLst>
                <a:gd name="adj" fmla="val 37500"/>
              </a:avLst>
            </a:prstGeom>
            <a:solidFill>
              <a:srgbClr val="EFEF2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/>
            </a:p>
          </p:txBody>
        </p:sp>
        <p:sp>
          <p:nvSpPr>
            <p:cNvPr id="5143" name="Text Box 24"/>
            <p:cNvSpPr txBox="1">
              <a:spLocks noChangeArrowheads="1"/>
            </p:cNvSpPr>
            <p:nvPr/>
          </p:nvSpPr>
          <p:spPr bwMode="auto">
            <a:xfrm>
              <a:off x="703" y="754"/>
              <a:ext cx="33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 b="1"/>
                <a:t>4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724525" y="4365625"/>
            <a:ext cx="1511300" cy="1512888"/>
            <a:chOff x="1111" y="663"/>
            <a:chExt cx="952" cy="953"/>
          </a:xfrm>
        </p:grpSpPr>
        <p:sp>
          <p:nvSpPr>
            <p:cNvPr id="5140" name="AutoShape 8"/>
            <p:cNvSpPr>
              <a:spLocks noChangeArrowheads="1"/>
            </p:cNvSpPr>
            <p:nvPr/>
          </p:nvSpPr>
          <p:spPr bwMode="auto">
            <a:xfrm>
              <a:off x="1111" y="663"/>
              <a:ext cx="952" cy="953"/>
            </a:xfrm>
            <a:prstGeom prst="star16">
              <a:avLst>
                <a:gd name="adj" fmla="val 37500"/>
              </a:avLst>
            </a:prstGeom>
            <a:solidFill>
              <a:srgbClr val="EFEF2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800" b="1"/>
            </a:p>
          </p:txBody>
        </p:sp>
        <p:sp>
          <p:nvSpPr>
            <p:cNvPr id="5141" name="Text Box 27"/>
            <p:cNvSpPr txBox="1">
              <a:spLocks noChangeArrowheads="1"/>
            </p:cNvSpPr>
            <p:nvPr/>
          </p:nvSpPr>
          <p:spPr bwMode="auto">
            <a:xfrm>
              <a:off x="1429" y="890"/>
              <a:ext cx="33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 b="1"/>
                <a:t>3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195513" y="4365625"/>
            <a:ext cx="1511300" cy="1512888"/>
            <a:chOff x="2200" y="572"/>
            <a:chExt cx="952" cy="953"/>
          </a:xfrm>
        </p:grpSpPr>
        <p:sp>
          <p:nvSpPr>
            <p:cNvPr id="5138" name="AutoShape 7"/>
            <p:cNvSpPr>
              <a:spLocks noChangeArrowheads="1"/>
            </p:cNvSpPr>
            <p:nvPr/>
          </p:nvSpPr>
          <p:spPr bwMode="auto">
            <a:xfrm>
              <a:off x="2200" y="572"/>
              <a:ext cx="952" cy="953"/>
            </a:xfrm>
            <a:prstGeom prst="star16">
              <a:avLst>
                <a:gd name="adj" fmla="val 37500"/>
              </a:avLst>
            </a:prstGeom>
            <a:solidFill>
              <a:srgbClr val="EFEF2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800" b="1"/>
            </a:p>
          </p:txBody>
        </p:sp>
        <p:sp>
          <p:nvSpPr>
            <p:cNvPr id="5139" name="Text Box 29"/>
            <p:cNvSpPr txBox="1">
              <a:spLocks noChangeArrowheads="1"/>
            </p:cNvSpPr>
            <p:nvPr/>
          </p:nvSpPr>
          <p:spPr bwMode="auto">
            <a:xfrm>
              <a:off x="2517" y="799"/>
              <a:ext cx="33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 b="1"/>
                <a:t>1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7380288" y="3357563"/>
            <a:ext cx="1511300" cy="1512887"/>
            <a:chOff x="3696" y="1480"/>
            <a:chExt cx="952" cy="953"/>
          </a:xfrm>
        </p:grpSpPr>
        <p:sp>
          <p:nvSpPr>
            <p:cNvPr id="5136" name="AutoShape 6"/>
            <p:cNvSpPr>
              <a:spLocks noChangeArrowheads="1"/>
            </p:cNvSpPr>
            <p:nvPr/>
          </p:nvSpPr>
          <p:spPr bwMode="auto">
            <a:xfrm>
              <a:off x="3696" y="1480"/>
              <a:ext cx="952" cy="953"/>
            </a:xfrm>
            <a:prstGeom prst="star16">
              <a:avLst>
                <a:gd name="adj" fmla="val 37500"/>
              </a:avLst>
            </a:prstGeom>
            <a:solidFill>
              <a:srgbClr val="EFEF2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800" b="1"/>
            </a:p>
          </p:txBody>
        </p:sp>
        <p:sp>
          <p:nvSpPr>
            <p:cNvPr id="5137" name="Text Box 31"/>
            <p:cNvSpPr txBox="1">
              <a:spLocks noChangeArrowheads="1"/>
            </p:cNvSpPr>
            <p:nvPr/>
          </p:nvSpPr>
          <p:spPr bwMode="auto">
            <a:xfrm>
              <a:off x="4014" y="1706"/>
              <a:ext cx="33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 b="1"/>
                <a:t>2</a:t>
              </a:r>
            </a:p>
          </p:txBody>
        </p:sp>
      </p:grpSp>
      <p:sp>
        <p:nvSpPr>
          <p:cNvPr id="5134" name="Rectangle 36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rgbClr val="EFEF2D"/>
                </a:solidFill>
                <a:latin typeface="Monotype Corsiva" pitchFamily="66" charset="0"/>
              </a:rPr>
              <a:t>Расположите числа </a:t>
            </a:r>
            <a:br>
              <a:rPr lang="ru-RU" sz="3200" b="1" dirty="0" smtClean="0">
                <a:solidFill>
                  <a:srgbClr val="EFEF2D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EFEF2D"/>
                </a:solidFill>
                <a:latin typeface="Monotype Corsiva" pitchFamily="66" charset="0"/>
              </a:rPr>
              <a:t>в порядке </a:t>
            </a:r>
            <a:r>
              <a:rPr lang="ru-RU" sz="3200" b="1" dirty="0" smtClean="0">
                <a:solidFill>
                  <a:srgbClr val="EFEF2D"/>
                </a:solidFill>
                <a:latin typeface="Monotype Corsiva" pitchFamily="66" charset="0"/>
              </a:rPr>
              <a:t>убывания и узнаете название планеты</a:t>
            </a:r>
            <a:endParaRPr lang="ru-RU" sz="3200" b="1" dirty="0" smtClean="0">
              <a:solidFill>
                <a:srgbClr val="EFEF2D"/>
              </a:solidFill>
              <a:latin typeface="Monotype Corsiva" pitchFamily="66" charset="0"/>
            </a:endParaRPr>
          </a:p>
        </p:txBody>
      </p:sp>
      <p:pic>
        <p:nvPicPr>
          <p:cNvPr id="26" name="Picture 7" descr="Картинка 63 из 534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481215"/>
            <a:ext cx="1740670" cy="237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-0.08925 L -0.05903 -0.246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-0.08924 L -0.20069 -0.2464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-0.06821 L -0.21649 -0.4247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5 -0.04717 L -0.2007 -0.277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-0.03677 L 0.55539 -0.424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090"/>
            <a:ext cx="9144000" cy="6859090"/>
          </a:xfrm>
          <a:prstGeom prst="rect">
            <a:avLst/>
          </a:prstGeom>
          <a:noFill/>
          <a:ln w="76200" cmpd="tri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143372" y="714356"/>
            <a:ext cx="428628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1214422"/>
            <a:ext cx="419104" cy="5619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2357430"/>
            <a:ext cx="419104" cy="5619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1785926"/>
            <a:ext cx="419104" cy="5619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2928934"/>
            <a:ext cx="419104" cy="5619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714356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714356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714356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714356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14744" y="714356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3500438"/>
            <a:ext cx="419104" cy="5619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29256" y="1214422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1785926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857884" y="1214422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000628" y="1785926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86116" y="2428868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000628" y="2428868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429256" y="2428868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ё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714744" y="2428868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572000" y="2428868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286116" y="1785926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714744" y="1785926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000628" y="1214422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572000" y="1214422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714744" y="1214422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3500438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286116" y="3500438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714744" y="3500438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286512" y="2928934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857884" y="2928934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429256" y="2928934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000628" y="2928934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572000" y="2928934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5857884" y="2428868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715140" y="3500438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286512" y="3500438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857884" y="3500438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429256" y="3500438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000628" y="3500438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7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6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6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build="allAtOnce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а 4 из 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31185" y="2967335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7" descr="Картинка 63 из 534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257550"/>
            <a:ext cx="26368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4 из 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700213"/>
            <a:ext cx="6657975" cy="499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8424862" cy="1352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12 апреля -</a:t>
            </a:r>
          </a:p>
          <a:p>
            <a:pPr algn="ctr"/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день космонавтики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а 4 из 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14313" y="714375"/>
            <a:ext cx="4429125" cy="5786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Прежде чем человек полетел в космос, там побывали животные.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Первой в космос отправилась  собака Лайка.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В то время люди ещё очень мало знали о космосе, а космические аппараты ещё не умели возвращать с орбиты. Поэтому Лайка навсегда осталась в космическом пространстве.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49813" y="500063"/>
            <a:ext cx="3983037" cy="5643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а 4 из 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6"/>
          <p:cNvSpPr txBox="1">
            <a:spLocks/>
          </p:cNvSpPr>
          <p:nvPr/>
        </p:nvSpPr>
        <p:spPr>
          <a:xfrm>
            <a:off x="395536" y="4941168"/>
            <a:ext cx="8215313" cy="1357312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Через 3 года после неудачного  полета собаки Лайки, в космос отправляются уже две собаки – Белка и Стрелка.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В космосе они пробыли  всего один день и  удачно приземлились на Землю.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196752"/>
            <a:ext cx="2718048" cy="304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Картинка 63 из 534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7163" y="765175"/>
            <a:ext cx="26368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4 из 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39552" y="1268760"/>
            <a:ext cx="46482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Чудо-птица, алый хвост,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Прилетела в стаю звезд.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547664" y="2492896"/>
            <a:ext cx="4343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6600"/>
                </a:solidFill>
              </a:rPr>
              <a:t>ракета</a:t>
            </a:r>
          </a:p>
        </p:txBody>
      </p:sp>
      <p:pic>
        <p:nvPicPr>
          <p:cNvPr id="7" name="Picture 8" descr="Rocket blue and re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97435">
            <a:off x="5374582" y="1196587"/>
            <a:ext cx="23812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toy-rocket-md"/>
          <p:cNvPicPr>
            <a:picLocks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 rot="20106820">
            <a:off x="5615989" y="4160652"/>
            <a:ext cx="2652713" cy="2466975"/>
          </a:xfrm>
          <a:prstGeom prst="rect">
            <a:avLst/>
          </a:prstGeom>
          <a:noFill/>
        </p:spPr>
      </p:pic>
      <p:pic>
        <p:nvPicPr>
          <p:cNvPr id="9" name="Picture 7" descr="Картинка 63 из 534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3257550"/>
            <a:ext cx="26368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619672" y="404664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Отгадай загадку</a:t>
            </a:r>
            <a:endParaRPr lang="ru-RU" sz="4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00156 -1.004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5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а 4 из 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39552" y="404664"/>
            <a:ext cx="54102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ракеты есть водитель,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Невесомости любитель.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По-английски: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«астронавт»,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по-русски …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043608" y="2780928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космонавт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0"/>
            <a:ext cx="4419600" cy="6858000"/>
          </a:xfrm>
          <a:prstGeom prst="rect">
            <a:avLst/>
          </a:prstGeom>
        </p:spPr>
      </p:pic>
      <p:pic>
        <p:nvPicPr>
          <p:cNvPr id="8" name="Picture 7" descr="Картинка 63 из 534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9512" y="4077072"/>
            <a:ext cx="1825706" cy="249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0" descr="Картинка 4 из 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EFEF2D"/>
                </a:solidFill>
              </a:rPr>
              <a:t>Расшифруйте слово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331913" y="148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1476375" y="1071563"/>
            <a:ext cx="2252663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9933"/>
                </a:solidFill>
              </a:rPr>
              <a:t>7 - 5 = 2</a:t>
            </a:r>
          </a:p>
          <a:p>
            <a:r>
              <a:rPr lang="ru-RU" sz="4400" b="1">
                <a:solidFill>
                  <a:srgbClr val="FF9933"/>
                </a:solidFill>
              </a:rPr>
              <a:t>4 - 1 = 3</a:t>
            </a:r>
          </a:p>
          <a:p>
            <a:r>
              <a:rPr lang="ru-RU" sz="4400" b="1">
                <a:solidFill>
                  <a:srgbClr val="FF9933"/>
                </a:solidFill>
              </a:rPr>
              <a:t>2 + 2= 4</a:t>
            </a:r>
          </a:p>
          <a:p>
            <a:r>
              <a:rPr lang="ru-RU" sz="4400" b="1">
                <a:solidFill>
                  <a:srgbClr val="FF9933"/>
                </a:solidFill>
              </a:rPr>
              <a:t>9 - 4=  5</a:t>
            </a:r>
          </a:p>
          <a:p>
            <a:r>
              <a:rPr lang="ru-RU" sz="4400" b="1">
                <a:solidFill>
                  <a:srgbClr val="FF9933"/>
                </a:solidFill>
              </a:rPr>
              <a:t>4 + 2 =6</a:t>
            </a:r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755650" y="1196975"/>
            <a:ext cx="5762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/>
              <a:t>Р</a:t>
            </a:r>
          </a:p>
        </p:txBody>
      </p:sp>
      <p:sp>
        <p:nvSpPr>
          <p:cNvPr id="14343" name="Rectangle 10"/>
          <p:cNvSpPr>
            <a:spLocks noChangeArrowheads="1"/>
          </p:cNvSpPr>
          <p:nvPr/>
        </p:nvSpPr>
        <p:spPr bwMode="auto">
          <a:xfrm>
            <a:off x="755650" y="1844675"/>
            <a:ext cx="5762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/>
              <a:t>Н</a:t>
            </a:r>
          </a:p>
        </p:txBody>
      </p:sp>
      <p:sp>
        <p:nvSpPr>
          <p:cNvPr id="14344" name="Rectangle 12"/>
          <p:cNvSpPr>
            <a:spLocks noChangeArrowheads="1"/>
          </p:cNvSpPr>
          <p:nvPr/>
        </p:nvSpPr>
        <p:spPr bwMode="auto">
          <a:xfrm>
            <a:off x="755650" y="2492375"/>
            <a:ext cx="5762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/>
              <a:t>А</a:t>
            </a:r>
          </a:p>
        </p:txBody>
      </p:sp>
      <p:sp>
        <p:nvSpPr>
          <p:cNvPr id="14345" name="Rectangle 13"/>
          <p:cNvSpPr>
            <a:spLocks noChangeArrowheads="1"/>
          </p:cNvSpPr>
          <p:nvPr/>
        </p:nvSpPr>
        <p:spPr bwMode="auto">
          <a:xfrm>
            <a:off x="755650" y="3141663"/>
            <a:ext cx="5762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/>
              <a:t>И</a:t>
            </a:r>
          </a:p>
        </p:txBody>
      </p:sp>
      <p:sp>
        <p:nvSpPr>
          <p:cNvPr id="14346" name="Rectangle 14"/>
          <p:cNvSpPr>
            <a:spLocks noChangeArrowheads="1"/>
          </p:cNvSpPr>
          <p:nvPr/>
        </p:nvSpPr>
        <p:spPr bwMode="auto">
          <a:xfrm>
            <a:off x="755650" y="3789363"/>
            <a:ext cx="5762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/>
              <a:t>Г</a:t>
            </a:r>
          </a:p>
        </p:txBody>
      </p:sp>
      <p:graphicFrame>
        <p:nvGraphicFramePr>
          <p:cNvPr id="11395" name="Group 131"/>
          <p:cNvGraphicFramePr>
            <a:graphicFrameLocks noGrp="1"/>
          </p:cNvGraphicFramePr>
          <p:nvPr/>
        </p:nvGraphicFramePr>
        <p:xfrm>
          <a:off x="827088" y="4652963"/>
          <a:ext cx="7705725" cy="1562100"/>
        </p:xfrm>
        <a:graphic>
          <a:graphicData uri="http://schemas.openxmlformats.org/drawingml/2006/table">
            <a:tbl>
              <a:tblPr/>
              <a:tblGrid>
                <a:gridCol w="1101725"/>
                <a:gridCol w="1100137"/>
                <a:gridCol w="1101725"/>
                <a:gridCol w="1098550"/>
                <a:gridCol w="1101725"/>
                <a:gridCol w="1100138"/>
                <a:gridCol w="1101725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4373" name="Text Box 117"/>
          <p:cNvSpPr txBox="1">
            <a:spLocks noChangeArrowheads="1"/>
          </p:cNvSpPr>
          <p:nvPr/>
        </p:nvSpPr>
        <p:spPr bwMode="auto">
          <a:xfrm>
            <a:off x="1187450" y="4724400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/>
              <a:t>6</a:t>
            </a:r>
          </a:p>
        </p:txBody>
      </p:sp>
      <p:sp>
        <p:nvSpPr>
          <p:cNvPr id="14374" name="Text Box 118"/>
          <p:cNvSpPr txBox="1">
            <a:spLocks noChangeArrowheads="1"/>
          </p:cNvSpPr>
          <p:nvPr/>
        </p:nvSpPr>
        <p:spPr bwMode="auto">
          <a:xfrm>
            <a:off x="2268538" y="4724400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/>
              <a:t>4</a:t>
            </a:r>
          </a:p>
        </p:txBody>
      </p:sp>
      <p:sp>
        <p:nvSpPr>
          <p:cNvPr id="14375" name="Text Box 119"/>
          <p:cNvSpPr txBox="1">
            <a:spLocks noChangeArrowheads="1"/>
          </p:cNvSpPr>
          <p:nvPr/>
        </p:nvSpPr>
        <p:spPr bwMode="auto">
          <a:xfrm>
            <a:off x="3348038" y="4724400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/>
              <a:t>6</a:t>
            </a:r>
          </a:p>
        </p:txBody>
      </p:sp>
      <p:sp>
        <p:nvSpPr>
          <p:cNvPr id="14376" name="Text Box 120"/>
          <p:cNvSpPr txBox="1">
            <a:spLocks noChangeArrowheads="1"/>
          </p:cNvSpPr>
          <p:nvPr/>
        </p:nvSpPr>
        <p:spPr bwMode="auto">
          <a:xfrm>
            <a:off x="4427538" y="4652963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/>
              <a:t>4</a:t>
            </a:r>
          </a:p>
        </p:txBody>
      </p:sp>
      <p:sp>
        <p:nvSpPr>
          <p:cNvPr id="14377" name="Text Box 121"/>
          <p:cNvSpPr txBox="1">
            <a:spLocks noChangeArrowheads="1"/>
          </p:cNvSpPr>
          <p:nvPr/>
        </p:nvSpPr>
        <p:spPr bwMode="auto">
          <a:xfrm>
            <a:off x="5508625" y="4652963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/>
              <a:t>2</a:t>
            </a:r>
          </a:p>
        </p:txBody>
      </p:sp>
      <p:sp>
        <p:nvSpPr>
          <p:cNvPr id="14378" name="Text Box 122"/>
          <p:cNvSpPr txBox="1">
            <a:spLocks noChangeArrowheads="1"/>
          </p:cNvSpPr>
          <p:nvPr/>
        </p:nvSpPr>
        <p:spPr bwMode="auto">
          <a:xfrm>
            <a:off x="6659563" y="4724400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/>
              <a:t>5</a:t>
            </a:r>
          </a:p>
        </p:txBody>
      </p:sp>
      <p:sp>
        <p:nvSpPr>
          <p:cNvPr id="14379" name="Text Box 123"/>
          <p:cNvSpPr txBox="1">
            <a:spLocks noChangeArrowheads="1"/>
          </p:cNvSpPr>
          <p:nvPr/>
        </p:nvSpPr>
        <p:spPr bwMode="auto">
          <a:xfrm>
            <a:off x="7740650" y="4724400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/>
              <a:t>3</a:t>
            </a:r>
          </a:p>
        </p:txBody>
      </p:sp>
      <p:sp>
        <p:nvSpPr>
          <p:cNvPr id="11388" name="Text Box 124"/>
          <p:cNvSpPr txBox="1">
            <a:spLocks noChangeArrowheads="1"/>
          </p:cNvSpPr>
          <p:nvPr/>
        </p:nvSpPr>
        <p:spPr bwMode="auto">
          <a:xfrm>
            <a:off x="1187450" y="5445125"/>
            <a:ext cx="501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</a:rPr>
              <a:t>Г</a:t>
            </a:r>
          </a:p>
        </p:txBody>
      </p:sp>
      <p:sp>
        <p:nvSpPr>
          <p:cNvPr id="11389" name="Text Box 125"/>
          <p:cNvSpPr txBox="1">
            <a:spLocks noChangeArrowheads="1"/>
          </p:cNvSpPr>
          <p:nvPr/>
        </p:nvSpPr>
        <p:spPr bwMode="auto">
          <a:xfrm>
            <a:off x="2268538" y="5373688"/>
            <a:ext cx="58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1390" name="Text Box 126"/>
          <p:cNvSpPr txBox="1">
            <a:spLocks noChangeArrowheads="1"/>
          </p:cNvSpPr>
          <p:nvPr/>
        </p:nvSpPr>
        <p:spPr bwMode="auto">
          <a:xfrm>
            <a:off x="3348038" y="5445125"/>
            <a:ext cx="501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</a:rPr>
              <a:t>Г</a:t>
            </a:r>
          </a:p>
        </p:txBody>
      </p:sp>
      <p:sp>
        <p:nvSpPr>
          <p:cNvPr id="11391" name="Text Box 127"/>
          <p:cNvSpPr txBox="1">
            <a:spLocks noChangeArrowheads="1"/>
          </p:cNvSpPr>
          <p:nvPr/>
        </p:nvSpPr>
        <p:spPr bwMode="auto">
          <a:xfrm>
            <a:off x="4427538" y="5445125"/>
            <a:ext cx="58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1392" name="Text Box 128"/>
          <p:cNvSpPr txBox="1">
            <a:spLocks noChangeArrowheads="1"/>
          </p:cNvSpPr>
          <p:nvPr/>
        </p:nvSpPr>
        <p:spPr bwMode="auto">
          <a:xfrm>
            <a:off x="5580063" y="5445125"/>
            <a:ext cx="5572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11393" name="Text Box 129"/>
          <p:cNvSpPr txBox="1">
            <a:spLocks noChangeArrowheads="1"/>
          </p:cNvSpPr>
          <p:nvPr/>
        </p:nvSpPr>
        <p:spPr bwMode="auto">
          <a:xfrm>
            <a:off x="6588125" y="5445125"/>
            <a:ext cx="585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11394" name="Text Box 130"/>
          <p:cNvSpPr txBox="1">
            <a:spLocks noChangeArrowheads="1"/>
          </p:cNvSpPr>
          <p:nvPr/>
        </p:nvSpPr>
        <p:spPr bwMode="auto">
          <a:xfrm>
            <a:off x="7740650" y="5445125"/>
            <a:ext cx="58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11396" name="AutoShape 132"/>
          <p:cNvSpPr>
            <a:spLocks noChangeArrowheads="1"/>
          </p:cNvSpPr>
          <p:nvPr/>
        </p:nvSpPr>
        <p:spPr bwMode="auto">
          <a:xfrm>
            <a:off x="3132138" y="1052513"/>
            <a:ext cx="719137" cy="863600"/>
          </a:xfrm>
          <a:prstGeom prst="irregularSeal1">
            <a:avLst/>
          </a:prstGeom>
          <a:solidFill>
            <a:srgbClr val="EFEF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97" name="AutoShape 133"/>
          <p:cNvSpPr>
            <a:spLocks noChangeArrowheads="1"/>
          </p:cNvSpPr>
          <p:nvPr/>
        </p:nvSpPr>
        <p:spPr bwMode="auto">
          <a:xfrm>
            <a:off x="3132138" y="1700213"/>
            <a:ext cx="719137" cy="865187"/>
          </a:xfrm>
          <a:prstGeom prst="irregularSeal1">
            <a:avLst/>
          </a:prstGeom>
          <a:solidFill>
            <a:srgbClr val="EFEF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98" name="AutoShape 134"/>
          <p:cNvSpPr>
            <a:spLocks noChangeArrowheads="1"/>
          </p:cNvSpPr>
          <p:nvPr/>
        </p:nvSpPr>
        <p:spPr bwMode="auto">
          <a:xfrm>
            <a:off x="3132138" y="2420938"/>
            <a:ext cx="720725" cy="792162"/>
          </a:xfrm>
          <a:prstGeom prst="irregularSeal1">
            <a:avLst/>
          </a:prstGeom>
          <a:solidFill>
            <a:srgbClr val="EFEF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99" name="AutoShape 135"/>
          <p:cNvSpPr>
            <a:spLocks noChangeArrowheads="1"/>
          </p:cNvSpPr>
          <p:nvPr/>
        </p:nvSpPr>
        <p:spPr bwMode="auto">
          <a:xfrm>
            <a:off x="3132138" y="3068638"/>
            <a:ext cx="720725" cy="792162"/>
          </a:xfrm>
          <a:prstGeom prst="irregularSeal1">
            <a:avLst/>
          </a:prstGeom>
          <a:solidFill>
            <a:srgbClr val="EFEF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400" name="AutoShape 136"/>
          <p:cNvSpPr>
            <a:spLocks noChangeArrowheads="1"/>
          </p:cNvSpPr>
          <p:nvPr/>
        </p:nvSpPr>
        <p:spPr bwMode="auto">
          <a:xfrm>
            <a:off x="3132138" y="3716338"/>
            <a:ext cx="792162" cy="865187"/>
          </a:xfrm>
          <a:prstGeom prst="irregularSeal1">
            <a:avLst/>
          </a:prstGeom>
          <a:solidFill>
            <a:srgbClr val="EFEF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402" name="Picture 138" descr="Картинка 1 из 687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981075"/>
            <a:ext cx="43211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9" grpId="0"/>
      <p:bldP spid="11392" grpId="0"/>
      <p:bldP spid="11396" grpId="0" animBg="1"/>
      <p:bldP spid="11397" grpId="0" animBg="1"/>
      <p:bldP spid="11398" grpId="0" animBg="1"/>
      <p:bldP spid="11399" grpId="0" animBg="1"/>
      <p:bldP spid="114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а 4 из 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-304800" y="0"/>
            <a:ext cx="5562600" cy="662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корабле «Восток»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12 апреля 1961 года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2800" b="0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лётчик-космонавт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СССР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Юрий Алексеевич Гагарин совершил первый в мире полёт в космическое пространство.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Старт корабля состоялся 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с космодрома Байконур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в 9 часов 7 минут московского времени. Корабль выполнил один оборот вокруг </a:t>
            </a:r>
            <a:r>
              <a:rPr kumimoji="0" lang="ru-RU" sz="2800" b="0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Земли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совершил посадку в 10 часов 55 минут.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Время полёта – 108 минут.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1" descr="Встретим день Космонавтики новыми подвигами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685800"/>
            <a:ext cx="3733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а 4 из 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Его лучезарная улыбка и фраза &quot;Поехали!&quot; Часть 1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28600" y="3581400"/>
            <a:ext cx="40386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космической ракете</a:t>
            </a:r>
            <a:b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названием «Восток»</a:t>
            </a:r>
            <a:b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 первым на планете</a:t>
            </a:r>
            <a:b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Подняться к звёздам смог.</a:t>
            </a:r>
            <a:b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Поёт об этом песни</a:t>
            </a:r>
            <a:b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Весенняя капель:</a:t>
            </a:r>
            <a:b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Навеки будут вместе</a:t>
            </a:r>
            <a:b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Гагарин и апрель.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12" descr="Его лучезарная улыбка и фраза &quot;Поехали!&quot; Часть 1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0"/>
            <a:ext cx="274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396</Words>
  <Application>Microsoft Office PowerPoint</Application>
  <PresentationFormat>Экран (4:3)</PresentationFormat>
  <Paragraphs>128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ракета</vt:lpstr>
      <vt:lpstr>Слайд 6</vt:lpstr>
      <vt:lpstr>Расшифруйте слово</vt:lpstr>
      <vt:lpstr>Слайд 8</vt:lpstr>
      <vt:lpstr>Слайд 9</vt:lpstr>
      <vt:lpstr>Слайд 10</vt:lpstr>
      <vt:lpstr>Слайд 11</vt:lpstr>
      <vt:lpstr>Слайд 12</vt:lpstr>
      <vt:lpstr>Солнечная система</vt:lpstr>
      <vt:lpstr>Слайд 14</vt:lpstr>
      <vt:lpstr>Расположите числа  в порядке убывания и узнаете название планеты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8</cp:revision>
  <dcterms:created xsi:type="dcterms:W3CDTF">2013-04-11T17:07:26Z</dcterms:created>
  <dcterms:modified xsi:type="dcterms:W3CDTF">2013-04-11T18:17:01Z</dcterms:modified>
</cp:coreProperties>
</file>